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9" r:id="rId4"/>
    <p:sldId id="270" r:id="rId5"/>
    <p:sldId id="272"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05E"/>
    <a:srgbClr val="BE0260"/>
    <a:srgbClr val="018ACF"/>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4" autoAdjust="0"/>
    <p:restoredTop sz="94660"/>
  </p:normalViewPr>
  <p:slideViewPr>
    <p:cSldViewPr>
      <p:cViewPr varScale="1">
        <p:scale>
          <a:sx n="50" d="100"/>
          <a:sy n="50" d="100"/>
        </p:scale>
        <p:origin x="-1800" y="-10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744363-FA08-FE4C-8969-8CEFCA6D37CE}" type="datetimeFigureOut">
              <a:rPr lang="en-US" smtClean="0"/>
              <a:t>3/4/18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E2B84D-8A7F-4941-80D6-430B25855C94}" type="slidenum">
              <a:rPr lang="en-US" smtClean="0"/>
              <a:t>‹#›</a:t>
            </a:fld>
            <a:endParaRPr lang="en-US"/>
          </a:p>
        </p:txBody>
      </p:sp>
    </p:spTree>
    <p:extLst>
      <p:ext uri="{BB962C8B-B14F-4D97-AF65-F5344CB8AC3E}">
        <p14:creationId xmlns:p14="http://schemas.microsoft.com/office/powerpoint/2010/main" val="379902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D3BB-69F0-3C4B-8574-B059E5A88C8D}" type="datetimeFigureOut">
              <a:rPr lang="en-US" smtClean="0"/>
              <a:t>3/4/18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83F71-CBBB-324C-9270-D56CEF387C6B}" type="slidenum">
              <a:rPr lang="en-US" smtClean="0"/>
              <a:t>‹#›</a:t>
            </a:fld>
            <a:endParaRPr lang="en-US"/>
          </a:p>
        </p:txBody>
      </p:sp>
    </p:spTree>
    <p:extLst>
      <p:ext uri="{BB962C8B-B14F-4D97-AF65-F5344CB8AC3E}">
        <p14:creationId xmlns:p14="http://schemas.microsoft.com/office/powerpoint/2010/main" val="2354766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Goals:</a:t>
            </a:r>
            <a:r>
              <a:rPr lang="en-US" baseline="0" dirty="0" smtClean="0"/>
              <a:t> </a:t>
            </a:r>
          </a:p>
          <a:p>
            <a:r>
              <a:rPr lang="en-US" baseline="0" dirty="0" smtClean="0"/>
              <a:t>Confirm suspected connections, find unknown connections and determine Ethnicity.</a:t>
            </a:r>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2</a:t>
            </a:fld>
            <a:endParaRPr lang="en-US"/>
          </a:p>
        </p:txBody>
      </p:sp>
    </p:spTree>
    <p:extLst>
      <p:ext uri="{BB962C8B-B14F-4D97-AF65-F5344CB8AC3E}">
        <p14:creationId xmlns:p14="http://schemas.microsoft.com/office/powerpoint/2010/main" val="141642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4</a:t>
            </a:fld>
            <a:endParaRPr lang="en-US"/>
          </a:p>
        </p:txBody>
      </p:sp>
    </p:spTree>
    <p:extLst>
      <p:ext uri="{BB962C8B-B14F-4D97-AF65-F5344CB8AC3E}">
        <p14:creationId xmlns:p14="http://schemas.microsoft.com/office/powerpoint/2010/main" val="47882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5</a:t>
            </a:fld>
            <a:endParaRPr lang="en-US"/>
          </a:p>
        </p:txBody>
      </p:sp>
    </p:spTree>
    <p:extLst>
      <p:ext uri="{BB962C8B-B14F-4D97-AF65-F5344CB8AC3E}">
        <p14:creationId xmlns:p14="http://schemas.microsoft.com/office/powerpoint/2010/main" val="478822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138425"/>
            <a:ext cx="7772400" cy="1374345"/>
          </a:xfrm>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128720" y="4650640"/>
            <a:ext cx="6400800" cy="1374345"/>
          </a:xfrm>
        </p:spPr>
        <p:txBody>
          <a:bodyPr>
            <a:normAutofit/>
          </a:bodyPr>
          <a:lstStyle>
            <a:lvl1pPr marL="0" indent="0" algn="r">
              <a:buNone/>
              <a:defRPr sz="2600">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47CE1569-2B23-5244-B47D-F37C7EB2D900}"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84D33-BFA7-7246-B9CC-6723FE0247F7}" type="datetime1">
              <a:rPr lang="en-US" smtClean="0"/>
              <a:t>3/4/18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CC7BB0-C5AC-FB4E-B012-9E661773D5FB}"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78F7B-0BDF-9144-88B1-3A98B9037256}"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3918803"/>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D5C02B-82F5-544F-8D2C-7DCB04132932}"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D000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138425"/>
            <a:ext cx="7016195"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40A8784-C9C7-6641-B396-E37FCC69E99E}"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61E78-466D-2D4E-B95C-E220AA4C325D}"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4E285D-9F0A-F04D-937F-07DA676E5859}" type="datetime1">
              <a:rPr lang="en-US" smtClean="0"/>
              <a:t>3/4/18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96539"/>
            <a:ext cx="4040188"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26402"/>
            <a:ext cx="4040188"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96539"/>
            <a:ext cx="4041775"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26402"/>
            <a:ext cx="4041775"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5105640-5922-7844-93D8-0343D03BB501}" type="datetime1">
              <a:rPr lang="en-US" smtClean="0"/>
              <a:t>3/4/18</a:t>
            </a:fld>
            <a:endParaRPr lang="en-US"/>
          </a:p>
        </p:txBody>
      </p:sp>
      <p:sp>
        <p:nvSpPr>
          <p:cNvPr id="8" name="Footer Placeholder 7"/>
          <p:cNvSpPr>
            <a:spLocks noGrp="1"/>
          </p:cNvSpPr>
          <p:nvPr>
            <p:ph type="ftr" sz="quarter" idx="11"/>
          </p:nvPr>
        </p:nvSpPr>
        <p:spPr/>
        <p:txBody>
          <a:bodyPr/>
          <a:lstStyle/>
          <a:p>
            <a:r>
              <a:rPr lang="en-US" smtClean="0"/>
              <a:t>Property of: Choctaw County Genealogical Society</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1D536C-5E19-644B-9D65-FEEC645E991A}" type="datetime1">
              <a:rPr lang="en-US" smtClean="0"/>
              <a:t>3/4/18</a:t>
            </a:fld>
            <a:endParaRPr lang="en-US"/>
          </a:p>
        </p:txBody>
      </p:sp>
      <p:sp>
        <p:nvSpPr>
          <p:cNvPr id="4" name="Footer Placeholder 3"/>
          <p:cNvSpPr>
            <a:spLocks noGrp="1"/>
          </p:cNvSpPr>
          <p:nvPr>
            <p:ph type="ftr" sz="quarter" idx="11"/>
          </p:nvPr>
        </p:nvSpPr>
        <p:spPr/>
        <p:txBody>
          <a:bodyPr/>
          <a:lstStyle/>
          <a:p>
            <a:r>
              <a:rPr lang="en-US" smtClean="0"/>
              <a:t>Property of: Choctaw County Genealogical Society</a:t>
            </a:r>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B5D0E-A3FA-4441-B52E-EB70CF3E748E}" type="datetime1">
              <a:rPr lang="en-US" smtClean="0"/>
              <a:t>3/4/18</a:t>
            </a:fld>
            <a:endParaRPr lang="en-US"/>
          </a:p>
        </p:txBody>
      </p:sp>
      <p:sp>
        <p:nvSpPr>
          <p:cNvPr id="3" name="Footer Placeholder 2"/>
          <p:cNvSpPr>
            <a:spLocks noGrp="1"/>
          </p:cNvSpPr>
          <p:nvPr>
            <p:ph type="ftr" sz="quarter" idx="11"/>
          </p:nvPr>
        </p:nvSpPr>
        <p:spPr/>
        <p:txBody>
          <a:bodyPr/>
          <a:lstStyle/>
          <a:p>
            <a:r>
              <a:rPr lang="en-US" smtClean="0"/>
              <a:t>Property of: Choctaw County Genealogical Society</a:t>
            </a:r>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43EBB1-A0DC-994B-9E1F-94DCAA746961}" type="datetime1">
              <a:rPr lang="en-US" smtClean="0"/>
              <a:t>3/4/18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DE0-63B6-FD47-8347-B0E2F86D43AC}" type="datetime1">
              <a:rPr lang="en-US" smtClean="0"/>
              <a:t>3/4/18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Property of: Choctaw County Genealogical Society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sogg.org/wiki/Cousin" TargetMode="External"/><Relationship Id="rId4" Type="http://schemas.openxmlformats.org/officeDocument/2006/relationships/hyperlink" Target="http://www.jadecat.com/fam/cousins.html" TargetMode="External"/><Relationship Id="rId1" Type="http://schemas.openxmlformats.org/officeDocument/2006/relationships/slideLayout" Target="../slideLayouts/slideLayout2.xml"/><Relationship Id="rId2" Type="http://schemas.openxmlformats.org/officeDocument/2006/relationships/hyperlink" Target="https://dnapainter.com/tools/sharedcmv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Unraveling our Genealogical </a:t>
            </a:r>
            <a:br>
              <a:rPr lang="en-US" dirty="0" smtClean="0"/>
            </a:br>
            <a:r>
              <a:rPr lang="en-US" dirty="0" smtClean="0"/>
              <a:t>DNA : Class 2</a:t>
            </a:r>
            <a:endParaRPr lang="en-US" dirty="0"/>
          </a:p>
        </p:txBody>
      </p:sp>
      <p:sp>
        <p:nvSpPr>
          <p:cNvPr id="3" name="Subtitle 2"/>
          <p:cNvSpPr>
            <a:spLocks noGrp="1"/>
          </p:cNvSpPr>
          <p:nvPr>
            <p:ph type="subTitle" idx="1"/>
          </p:nvPr>
        </p:nvSpPr>
        <p:spPr/>
        <p:txBody>
          <a:bodyPr>
            <a:normAutofit lnSpcReduction="10000"/>
          </a:bodyPr>
          <a:lstStyle/>
          <a:p>
            <a:r>
              <a:rPr lang="en-US" dirty="0" smtClean="0"/>
              <a:t>Produced by: </a:t>
            </a:r>
          </a:p>
          <a:p>
            <a:r>
              <a:rPr lang="en-US" dirty="0" smtClean="0"/>
              <a:t>Choctaw County Genealogical Society</a:t>
            </a:r>
          </a:p>
          <a:p>
            <a:r>
              <a:rPr lang="en-US" dirty="0" smtClean="0"/>
              <a:t>Spring of 2018</a:t>
            </a:r>
            <a:endParaRPr lang="en-US" dirty="0"/>
          </a:p>
        </p:txBody>
      </p:sp>
      <p:sp>
        <p:nvSpPr>
          <p:cNvPr id="4" name="Date Placeholder 3"/>
          <p:cNvSpPr>
            <a:spLocks noGrp="1"/>
          </p:cNvSpPr>
          <p:nvPr>
            <p:ph type="dt" sz="half" idx="10"/>
          </p:nvPr>
        </p:nvSpPr>
        <p:spPr/>
        <p:txBody>
          <a:bodyPr/>
          <a:lstStyle/>
          <a:p>
            <a:fld id="{8D27FB50-CDDB-AD46-9E4D-F2A25E348B8A}"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 us </a:t>
            </a:r>
            <a:r>
              <a:rPr lang="is-IS" dirty="0" smtClean="0"/>
              <a:t>… to help you .... </a:t>
            </a:r>
            <a:endParaRPr lang="en-US" dirty="0"/>
          </a:p>
        </p:txBody>
      </p:sp>
      <p:sp>
        <p:nvSpPr>
          <p:cNvPr id="3" name="Content Placeholder 2"/>
          <p:cNvSpPr>
            <a:spLocks noGrp="1"/>
          </p:cNvSpPr>
          <p:nvPr>
            <p:ph idx="1"/>
          </p:nvPr>
        </p:nvSpPr>
        <p:spPr/>
        <p:txBody>
          <a:bodyPr/>
          <a:lstStyle/>
          <a:p>
            <a:r>
              <a:rPr lang="en-US" dirty="0" smtClean="0"/>
              <a:t>Do you know how to use a spreadsheet? </a:t>
            </a:r>
            <a:endParaRPr lang="en-US" dirty="0"/>
          </a:p>
          <a:p>
            <a:r>
              <a:rPr lang="en-US" dirty="0" smtClean="0"/>
              <a:t>Which Browser to you use?  Internet Explorer, Google or Google chrome, Firefox, </a:t>
            </a:r>
            <a:r>
              <a:rPr lang="en-US" dirty="0" err="1" smtClean="0"/>
              <a:t>etc</a:t>
            </a:r>
            <a:endParaRPr lang="is-IS" dirty="0" smtClean="0"/>
          </a:p>
          <a:p>
            <a:r>
              <a:rPr lang="en-US" dirty="0" smtClean="0"/>
              <a:t>Ancestry Paid account </a:t>
            </a:r>
            <a:r>
              <a:rPr lang="en-US" dirty="0" err="1" smtClean="0"/>
              <a:t>vs</a:t>
            </a:r>
            <a:r>
              <a:rPr lang="en-US" dirty="0" smtClean="0"/>
              <a:t> Free account, who has what?</a:t>
            </a:r>
            <a:endParaRPr lang="en-US" dirty="0"/>
          </a:p>
          <a:p>
            <a:endParaRPr lang="en-US" dirty="0" smtClean="0"/>
          </a:p>
          <a:p>
            <a:pPr marL="0" indent="0">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A62C6B23-2A36-724E-B87F-4744685662D6}"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Class 2: Agenda</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Review Class 1 Glossary</a:t>
            </a:r>
          </a:p>
          <a:p>
            <a:r>
              <a:rPr lang="en-US" dirty="0" smtClean="0"/>
              <a:t>Review Class 2 Glossary</a:t>
            </a:r>
          </a:p>
          <a:p>
            <a:r>
              <a:rPr lang="en-US" dirty="0" smtClean="0"/>
              <a:t>Hand out: Cousin Chart,  2 charts from the Shared </a:t>
            </a:r>
            <a:r>
              <a:rPr lang="en-US" dirty="0" err="1" smtClean="0"/>
              <a:t>cM</a:t>
            </a:r>
            <a:r>
              <a:rPr lang="en-US" dirty="0" smtClean="0"/>
              <a:t> Project v3.0, Aug 2017.</a:t>
            </a:r>
          </a:p>
          <a:p>
            <a:r>
              <a:rPr lang="en-US" dirty="0" smtClean="0"/>
              <a:t>Hand out: Video Syllabus</a:t>
            </a:r>
          </a:p>
          <a:p>
            <a:r>
              <a:rPr lang="en-US" dirty="0" smtClean="0"/>
              <a:t>Video: Foundations in DNA 5 of 5: Autosomal DNA by </a:t>
            </a:r>
          </a:p>
          <a:p>
            <a:pPr marL="0" indent="0">
              <a:buNone/>
            </a:pPr>
            <a:r>
              <a:rPr lang="en-US" dirty="0" smtClean="0"/>
              <a:t> 	Blaine </a:t>
            </a:r>
            <a:r>
              <a:rPr lang="en-US" dirty="0" err="1" smtClean="0"/>
              <a:t>Bettinger</a:t>
            </a:r>
            <a:r>
              <a:rPr lang="en-US" dirty="0" smtClean="0"/>
              <a:t>, PhD., J.D.</a:t>
            </a:r>
          </a:p>
          <a:p>
            <a:r>
              <a:rPr lang="en-US" dirty="0" smtClean="0"/>
              <a:t>Discussion:</a:t>
            </a:r>
          </a:p>
          <a:p>
            <a:r>
              <a:rPr lang="en-US" dirty="0" smtClean="0"/>
              <a:t>Supplemental:  How to extract DNA &amp; Tree from Ancestry</a:t>
            </a:r>
          </a:p>
          <a:p>
            <a:r>
              <a:rPr lang="en-US" dirty="0" smtClean="0"/>
              <a:t>Supplemental: How to extract DNA  from 23andMe</a:t>
            </a:r>
          </a:p>
          <a:p>
            <a:r>
              <a:rPr lang="en-US" dirty="0" smtClean="0"/>
              <a:t>Next Time:  More on Ancestry or 3</a:t>
            </a:r>
            <a:r>
              <a:rPr lang="en-US" baseline="30000" dirty="0" smtClean="0"/>
              <a:t>rd</a:t>
            </a:r>
            <a:r>
              <a:rPr lang="en-US" dirty="0" smtClean="0"/>
              <a:t> Party DNA Tools</a:t>
            </a:r>
          </a:p>
          <a:p>
            <a:r>
              <a:rPr lang="en-US" dirty="0" smtClean="0"/>
              <a:t>Survey time</a:t>
            </a:r>
            <a:r>
              <a:rPr lang="is-IS" dirty="0" smtClean="0"/>
              <a:t>…. </a:t>
            </a:r>
            <a:endParaRPr lang="en-US" dirty="0" smtClean="0"/>
          </a:p>
          <a:p>
            <a:endParaRPr lang="en-US" dirty="0" smtClean="0"/>
          </a:p>
          <a:p>
            <a:pPr marL="0" indent="0">
              <a:buNone/>
            </a:pPr>
            <a:endParaRPr lang="en-US" dirty="0" smtClean="0"/>
          </a:p>
          <a:p>
            <a:endParaRPr lang="en-US" dirty="0" smtClean="0"/>
          </a:p>
        </p:txBody>
      </p:sp>
      <p:sp>
        <p:nvSpPr>
          <p:cNvPr id="2" name="Date Placeholder 1"/>
          <p:cNvSpPr>
            <a:spLocks noGrp="1"/>
          </p:cNvSpPr>
          <p:nvPr>
            <p:ph type="dt" sz="half" idx="10"/>
          </p:nvPr>
        </p:nvSpPr>
        <p:spPr/>
        <p:txBody>
          <a:bodyPr/>
          <a:lstStyle/>
          <a:p>
            <a:fld id="{4A2F41F0-D573-6948-A38B-231D00939002}" type="datetime1">
              <a:rPr lang="en-US" smtClean="0"/>
              <a:t>3/4/18</a:t>
            </a:fld>
            <a:endParaRPr lang="en-US"/>
          </a:p>
        </p:txBody>
      </p:sp>
      <p:sp>
        <p:nvSpPr>
          <p:cNvPr id="3" name="Footer Placeholder 2"/>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Class </a:t>
            </a:r>
            <a:r>
              <a:rPr lang="en-US" dirty="0" smtClean="0"/>
              <a:t>2:  </a:t>
            </a:r>
            <a:r>
              <a:rPr lang="en-US" dirty="0"/>
              <a:t>Glossary </a:t>
            </a:r>
          </a:p>
        </p:txBody>
      </p:sp>
      <p:sp>
        <p:nvSpPr>
          <p:cNvPr id="5" name="Content Placeholder 4"/>
          <p:cNvSpPr>
            <a:spLocks noGrp="1"/>
          </p:cNvSpPr>
          <p:nvPr>
            <p:ph idx="1"/>
          </p:nvPr>
        </p:nvSpPr>
        <p:spPr>
          <a:xfrm>
            <a:off x="1823311" y="1138424"/>
            <a:ext cx="7016195" cy="5039265"/>
          </a:xfrm>
        </p:spPr>
        <p:txBody>
          <a:bodyPr>
            <a:normAutofit fontScale="55000" lnSpcReduction="20000"/>
          </a:bodyPr>
          <a:lstStyle/>
          <a:p>
            <a:r>
              <a:rPr lang="en-US" b="1" dirty="0" err="1"/>
              <a:t>cM</a:t>
            </a:r>
            <a:r>
              <a:rPr lang="en-US" dirty="0"/>
              <a:t> -</a:t>
            </a:r>
            <a:r>
              <a:rPr lang="en-US" dirty="0" err="1"/>
              <a:t>CentiMorgan</a:t>
            </a:r>
            <a:r>
              <a:rPr lang="en-US" dirty="0"/>
              <a:t> (</a:t>
            </a:r>
            <a:r>
              <a:rPr lang="en-US" dirty="0" err="1"/>
              <a:t>cM</a:t>
            </a:r>
            <a:r>
              <a:rPr lang="en-US" dirty="0"/>
              <a:t> ) : The consecutive genetic distance where you match with another person on a Chromosome.  Think of it as a measure of DNA information within a chromosome. Each chromosome contains different amounts of information. Chromosome 1 contains 281.5cM of information. Chromosome 2 has 263.7cM. Chromosome 21 has only 70.2cM.</a:t>
            </a:r>
          </a:p>
          <a:p>
            <a:r>
              <a:rPr lang="en-US" b="1" dirty="0"/>
              <a:t>SNPs or single-nucleotide polymorphisms </a:t>
            </a:r>
            <a:r>
              <a:rPr lang="en-US" b="1" dirty="0" smtClean="0"/>
              <a:t>(pronounced Snips)</a:t>
            </a:r>
            <a:r>
              <a:rPr lang="en-US" dirty="0" smtClean="0"/>
              <a:t>-  </a:t>
            </a:r>
            <a:r>
              <a:rPr lang="en-US" dirty="0"/>
              <a:t>are tiny pieces of a chromosome that contain distinct blocks of information. There are thousands of them per chromosome. SNPs are compared between two people to see if they match. The amount of information in matching SNPs is measured in </a:t>
            </a:r>
            <a:r>
              <a:rPr lang="en-US" dirty="0" err="1"/>
              <a:t>cM.</a:t>
            </a:r>
            <a:endParaRPr lang="en-US" dirty="0"/>
          </a:p>
          <a:p>
            <a:r>
              <a:rPr lang="en-US" b="1" dirty="0" smtClean="0"/>
              <a:t>Segment </a:t>
            </a:r>
            <a:r>
              <a:rPr lang="en-US" b="1" dirty="0"/>
              <a:t>– </a:t>
            </a:r>
            <a:r>
              <a:rPr lang="en-US" dirty="0"/>
              <a:t>a piece of DNA called a gene, that is passed down from parent to child.  Refers to a section or block of contiguous SNPs. A "matching segment" is a section that is the same between two people.</a:t>
            </a:r>
          </a:p>
          <a:p>
            <a:r>
              <a:rPr lang="en-US" b="1" dirty="0"/>
              <a:t>Start and End Location</a:t>
            </a:r>
            <a:r>
              <a:rPr lang="en-US" dirty="0"/>
              <a:t> - Individual markers (called base pairs - the things that SNPs are made of) within a chromosome are numbered. There are millions of these markers per chromosome. A segment of a chromosome can be identified by these location numbers.</a:t>
            </a:r>
          </a:p>
          <a:p>
            <a:r>
              <a:rPr lang="en-US" b="1" dirty="0"/>
              <a:t>IBS and IBD</a:t>
            </a:r>
            <a:r>
              <a:rPr lang="en-US" dirty="0"/>
              <a:t>  - Sometimes SNPs marker values match between two people simply by chance. This is called </a:t>
            </a:r>
            <a:r>
              <a:rPr lang="en-US" b="1" dirty="0"/>
              <a:t>IBS or Identical By State</a:t>
            </a:r>
            <a:r>
              <a:rPr lang="en-US" dirty="0"/>
              <a:t>. And sometimes they match because they were passed down from a common ancestor. This is called </a:t>
            </a:r>
            <a:r>
              <a:rPr lang="en-US" b="1" dirty="0"/>
              <a:t>IBD or Identical By Descen</a:t>
            </a:r>
            <a:r>
              <a:rPr lang="en-US" dirty="0"/>
              <a:t>t.</a:t>
            </a:r>
          </a:p>
          <a:p>
            <a:r>
              <a:rPr lang="en-US" b="1" dirty="0"/>
              <a:t>MRCA -</a:t>
            </a:r>
            <a:r>
              <a:rPr lang="en-US" dirty="0"/>
              <a:t>  This is </a:t>
            </a:r>
            <a:r>
              <a:rPr lang="en-US" b="1" dirty="0"/>
              <a:t>Most Recent Common Ancestor </a:t>
            </a:r>
            <a:r>
              <a:rPr lang="en-US" dirty="0"/>
              <a:t>- the ancestor from which you and a DNA match received your common </a:t>
            </a:r>
            <a:r>
              <a:rPr lang="en-US" dirty="0" smtClean="0"/>
              <a:t>DNA</a:t>
            </a:r>
          </a:p>
        </p:txBody>
      </p:sp>
      <p:sp>
        <p:nvSpPr>
          <p:cNvPr id="2" name="Date Placeholder 1"/>
          <p:cNvSpPr>
            <a:spLocks noGrp="1"/>
          </p:cNvSpPr>
          <p:nvPr>
            <p:ph type="dt" sz="half" idx="10"/>
          </p:nvPr>
        </p:nvSpPr>
        <p:spPr/>
        <p:txBody>
          <a:bodyPr/>
          <a:lstStyle/>
          <a:p>
            <a:fld id="{16C1BEBC-0374-2A44-B58B-1052299CAADE}" type="datetime1">
              <a:rPr lang="en-US" smtClean="0"/>
              <a:t>3/4/18</a:t>
            </a:fld>
            <a:endParaRPr lang="en-US"/>
          </a:p>
        </p:txBody>
      </p:sp>
      <p:sp>
        <p:nvSpPr>
          <p:cNvPr id="3" name="Footer Placeholder 2"/>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42802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Class </a:t>
            </a:r>
            <a:r>
              <a:rPr lang="en-US" dirty="0" smtClean="0"/>
              <a:t>2: End of Class Survey</a:t>
            </a:r>
            <a:endParaRPr lang="en-US" dirty="0"/>
          </a:p>
        </p:txBody>
      </p:sp>
      <p:sp>
        <p:nvSpPr>
          <p:cNvPr id="5" name="Content Placeholder 4"/>
          <p:cNvSpPr>
            <a:spLocks noGrp="1"/>
          </p:cNvSpPr>
          <p:nvPr>
            <p:ph idx="1"/>
          </p:nvPr>
        </p:nvSpPr>
        <p:spPr>
          <a:xfrm>
            <a:off x="1823311" y="1138424"/>
            <a:ext cx="7016195" cy="5039265"/>
          </a:xfrm>
        </p:spPr>
        <p:txBody>
          <a:bodyPr>
            <a:normAutofit fontScale="62500" lnSpcReduction="20000"/>
          </a:bodyPr>
          <a:lstStyle/>
          <a:p>
            <a:endParaRPr lang="en-US" dirty="0" smtClean="0"/>
          </a:p>
          <a:p>
            <a:endParaRPr lang="en-US" dirty="0"/>
          </a:p>
          <a:p>
            <a:r>
              <a:rPr lang="en-US" dirty="0" smtClean="0"/>
              <a:t>Did tonight’s class </a:t>
            </a:r>
            <a:r>
              <a:rPr lang="en-US" dirty="0"/>
              <a:t>meet your </a:t>
            </a:r>
            <a:r>
              <a:rPr lang="en-US" dirty="0" smtClean="0"/>
              <a:t>expectations?   </a:t>
            </a:r>
            <a:r>
              <a:rPr lang="en-US" dirty="0"/>
              <a:t>Yes / No</a:t>
            </a:r>
          </a:p>
          <a:p>
            <a:endParaRPr lang="en-US" dirty="0"/>
          </a:p>
          <a:p>
            <a:r>
              <a:rPr lang="en-US" dirty="0"/>
              <a:t>What part of the class did you find the most interesting?</a:t>
            </a:r>
          </a:p>
          <a:p>
            <a:r>
              <a:rPr lang="en-US" dirty="0"/>
              <a:t>______________________________________________________</a:t>
            </a:r>
          </a:p>
          <a:p>
            <a:endParaRPr lang="en-US" dirty="0"/>
          </a:p>
          <a:p>
            <a:r>
              <a:rPr lang="en-US" dirty="0"/>
              <a:t>What part of the class was the hardest for you? </a:t>
            </a:r>
          </a:p>
          <a:p>
            <a:r>
              <a:rPr lang="en-US" dirty="0"/>
              <a:t>______________________________________________________</a:t>
            </a:r>
          </a:p>
          <a:p>
            <a:endParaRPr lang="en-US" dirty="0"/>
          </a:p>
          <a:p>
            <a:r>
              <a:rPr lang="en-US" dirty="0"/>
              <a:t>How could CCGS improve the class?</a:t>
            </a:r>
          </a:p>
          <a:p>
            <a:r>
              <a:rPr lang="en-US" dirty="0"/>
              <a:t>______________________________________________________</a:t>
            </a:r>
          </a:p>
          <a:p>
            <a:r>
              <a:rPr lang="en-US" dirty="0"/>
              <a:t>______________________________________________________</a:t>
            </a:r>
          </a:p>
          <a:p>
            <a:endParaRPr lang="en-US" dirty="0"/>
          </a:p>
          <a:p>
            <a:r>
              <a:rPr lang="en-US" dirty="0"/>
              <a:t>Would you be interested in attending more DNA classes?  Yes / No</a:t>
            </a:r>
          </a:p>
          <a:p>
            <a:endParaRPr lang="en-US" dirty="0"/>
          </a:p>
          <a:p>
            <a:r>
              <a:rPr lang="en-US" dirty="0"/>
              <a:t>Your name: _____________________________________________</a:t>
            </a:r>
          </a:p>
          <a:p>
            <a:endParaRPr lang="en-US" dirty="0"/>
          </a:p>
        </p:txBody>
      </p:sp>
      <p:sp>
        <p:nvSpPr>
          <p:cNvPr id="2" name="Date Placeholder 1"/>
          <p:cNvSpPr>
            <a:spLocks noGrp="1"/>
          </p:cNvSpPr>
          <p:nvPr>
            <p:ph type="dt" sz="half" idx="10"/>
          </p:nvPr>
        </p:nvSpPr>
        <p:spPr/>
        <p:txBody>
          <a:bodyPr/>
          <a:lstStyle/>
          <a:p>
            <a:fld id="{237027D1-61A2-CC48-93CC-DF103159A8F1}" type="datetime1">
              <a:rPr lang="en-US" smtClean="0"/>
              <a:t>3/4/18</a:t>
            </a:fld>
            <a:endParaRPr lang="en-US"/>
          </a:p>
        </p:txBody>
      </p:sp>
      <p:sp>
        <p:nvSpPr>
          <p:cNvPr id="3" name="Footer Placeholder 2"/>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99841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end </a:t>
            </a:r>
            <a:r>
              <a:rPr lang="is-IS" dirty="0" smtClean="0"/>
              <a:t>…</a:t>
            </a:r>
            <a:endParaRPr lang="en-US" dirty="0"/>
          </a:p>
        </p:txBody>
      </p:sp>
      <p:sp>
        <p:nvSpPr>
          <p:cNvPr id="3" name="Content Placeholder 2"/>
          <p:cNvSpPr>
            <a:spLocks noGrp="1"/>
          </p:cNvSpPr>
          <p:nvPr>
            <p:ph idx="1"/>
          </p:nvPr>
        </p:nvSpPr>
        <p:spPr/>
        <p:txBody>
          <a:bodyPr/>
          <a:lstStyle/>
          <a:p>
            <a:r>
              <a:rPr lang="en-US" dirty="0" smtClean="0"/>
              <a:t>Recap Autosomal DNA</a:t>
            </a:r>
          </a:p>
          <a:p>
            <a:r>
              <a:rPr lang="en-US" dirty="0" smtClean="0"/>
              <a:t>Next class expectations</a:t>
            </a:r>
          </a:p>
          <a:p>
            <a:r>
              <a:rPr lang="en-US" dirty="0" smtClean="0"/>
              <a:t>Homework</a:t>
            </a:r>
          </a:p>
          <a:p>
            <a:r>
              <a:rPr lang="en-US" dirty="0" smtClean="0"/>
              <a:t>Give us feed back via the survey </a:t>
            </a:r>
            <a:r>
              <a:rPr lang="is-IS" dirty="0" smtClean="0"/>
              <a:t>…...</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E03D0FE9-731F-F749-BD17-CAAB0055929C}"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59512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Interactive </a:t>
            </a:r>
            <a:r>
              <a:rPr lang="en-US" dirty="0" err="1" smtClean="0"/>
              <a:t>cM</a:t>
            </a:r>
            <a:r>
              <a:rPr lang="en-US" dirty="0" smtClean="0"/>
              <a:t> Relative </a:t>
            </a:r>
            <a:r>
              <a:rPr lang="en-US" dirty="0" err="1" smtClean="0"/>
              <a:t>Calculator:</a:t>
            </a:r>
            <a:r>
              <a:rPr lang="en-US" dirty="0" err="1" smtClean="0">
                <a:hlinkClick r:id="rId2"/>
              </a:rPr>
              <a:t>https</a:t>
            </a:r>
            <a:r>
              <a:rPr lang="en-US" dirty="0">
                <a:hlinkClick r:id="rId2"/>
              </a:rPr>
              <a:t>://dnapainter.com/tools/</a:t>
            </a:r>
            <a:r>
              <a:rPr lang="en-US" dirty="0" smtClean="0">
                <a:hlinkClick r:id="rId2"/>
              </a:rPr>
              <a:t>sharedcmv4</a:t>
            </a:r>
            <a:endParaRPr lang="en-US" dirty="0" smtClean="0"/>
          </a:p>
          <a:p>
            <a:r>
              <a:rPr lang="en-US" dirty="0" smtClean="0"/>
              <a:t>Cousin Chart</a:t>
            </a:r>
          </a:p>
          <a:p>
            <a:pPr marL="0" indent="0">
              <a:buNone/>
            </a:pPr>
            <a:r>
              <a:rPr lang="en-US" dirty="0" smtClean="0"/>
              <a:t>    </a:t>
            </a:r>
            <a:r>
              <a:rPr lang="en-US" dirty="0" smtClean="0">
                <a:hlinkClick r:id="rId3"/>
              </a:rPr>
              <a:t>https</a:t>
            </a:r>
            <a:r>
              <a:rPr lang="en-US" dirty="0">
                <a:hlinkClick r:id="rId3"/>
              </a:rPr>
              <a:t>://isogg.org/wiki/</a:t>
            </a:r>
            <a:r>
              <a:rPr lang="en-US" dirty="0" smtClean="0">
                <a:hlinkClick r:id="rId3"/>
              </a:rPr>
              <a:t>Cousin</a:t>
            </a:r>
            <a:endParaRPr lang="en-US" dirty="0" smtClean="0"/>
          </a:p>
          <a:p>
            <a:pPr marL="0" indent="0">
              <a:buNone/>
            </a:pPr>
            <a:r>
              <a:rPr lang="en-US" dirty="0"/>
              <a:t>    </a:t>
            </a:r>
            <a:r>
              <a:rPr lang="en-US" dirty="0">
                <a:hlinkClick r:id="rId4"/>
              </a:rPr>
              <a:t>http://</a:t>
            </a:r>
            <a:r>
              <a:rPr lang="en-US" dirty="0" err="1">
                <a:hlinkClick r:id="rId4"/>
              </a:rPr>
              <a:t>www.jadecat.com</a:t>
            </a:r>
            <a:r>
              <a:rPr lang="en-US" dirty="0">
                <a:hlinkClick r:id="rId4"/>
              </a:rPr>
              <a:t>/</a:t>
            </a:r>
            <a:r>
              <a:rPr lang="en-US" dirty="0" err="1">
                <a:hlinkClick r:id="rId4"/>
              </a:rPr>
              <a:t>fam</a:t>
            </a:r>
            <a:r>
              <a:rPr lang="en-US" dirty="0">
                <a:hlinkClick r:id="rId4"/>
              </a:rPr>
              <a:t>/</a:t>
            </a:r>
            <a:r>
              <a:rPr lang="en-US" dirty="0" err="1">
                <a:hlinkClick r:id="rId4"/>
              </a:rPr>
              <a:t>cousins.html</a:t>
            </a:r>
            <a:endParaRPr lang="en-US" dirty="0" smtClean="0"/>
          </a:p>
          <a:p>
            <a:endParaRPr lang="en-US" dirty="0"/>
          </a:p>
          <a:p>
            <a:pPr marL="0" indent="0">
              <a:buNone/>
            </a:pPr>
            <a:endParaRPr lang="en-US" dirty="0" smtClean="0"/>
          </a:p>
          <a:p>
            <a:endParaRPr lang="en-US" dirty="0" smtClean="0"/>
          </a:p>
          <a:p>
            <a:pPr marL="0" indent="0">
              <a:buNone/>
            </a:pPr>
            <a:r>
              <a:rPr lang="en-US" dirty="0"/>
              <a:t>	</a:t>
            </a:r>
          </a:p>
          <a:p>
            <a:pPr marL="0" indent="0">
              <a:buNone/>
            </a:pPr>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E7A03A35-354A-394C-8D98-9E10FB99B343}" type="datetime1">
              <a:rPr lang="en-US" smtClean="0"/>
              <a:t>3/4/18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3397868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1890</TotalTime>
  <Words>596</Words>
  <Application>Microsoft Macintosh PowerPoint</Application>
  <PresentationFormat>On-screen Show (4:3)</PresentationFormat>
  <Paragraphs>91</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Unraveling our Genealogical  DNA : Class 2</vt:lpstr>
      <vt:lpstr>Help us … to help you .... </vt:lpstr>
      <vt:lpstr>Class 2: Agenda</vt:lpstr>
      <vt:lpstr>Class 2:  Glossary </vt:lpstr>
      <vt:lpstr>Class 2: End of Class Survey</vt:lpstr>
      <vt:lpstr>In the end …</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Billie Heath</cp:lastModifiedBy>
  <cp:revision>66</cp:revision>
  <dcterms:created xsi:type="dcterms:W3CDTF">2013-08-21T19:17:07Z</dcterms:created>
  <dcterms:modified xsi:type="dcterms:W3CDTF">2018-03-04T13:35:46Z</dcterms:modified>
</cp:coreProperties>
</file>